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92"/>
    <a:srgbClr val="C6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63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326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978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45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340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887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38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310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12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81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257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22AC-A065-4866-A19A-8D556266422C}" type="datetimeFigureOut">
              <a:rPr lang="uk-UA" smtClean="0"/>
              <a:t>19.12.2017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4A1F1-42A7-46D3-87BC-B9E6D4583D5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097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0" y="0"/>
            <a:ext cx="2845942" cy="4222679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" y="3007005"/>
            <a:ext cx="2363058" cy="1008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892" y="2917861"/>
            <a:ext cx="80652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 smtClean="0">
                <a:cs typeface="Arial" panose="020B0604020202020204" pitchFamily="34" charset="0"/>
              </a:rPr>
              <a:t>Ключевые моменты операционного исследования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2248" y="3429000"/>
            <a:ext cx="82706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tx2"/>
                </a:solidFill>
              </a:rPr>
              <a:t>«ДОСТУП ЛЮДЕЙ, КОТОРЫЕ ЖИВУТ С ВИЧ-ИНФЕКЦИЕЙ,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К МЕДИЦИНСКИМ И СОЦИАЛЬНЫМ УСЛУГАМ»</a:t>
            </a:r>
            <a:endParaRPr lang="uk-UA" sz="2600" dirty="0">
              <a:solidFill>
                <a:schemeClr val="tx2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0" y="6493267"/>
            <a:ext cx="12192000" cy="364733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1151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601183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КЛЮЧЕВЫЕ ДАННЫЕ И ВЫВОДЫ (4)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2804845" y="151030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СМЕНА СХЕМ АРТ</a:t>
            </a:r>
          </a:p>
        </p:txBody>
      </p:sp>
      <p:grpSp>
        <p:nvGrpSpPr>
          <p:cNvPr id="8" name="Групувати 7"/>
          <p:cNvGrpSpPr/>
          <p:nvPr/>
        </p:nvGrpSpPr>
        <p:grpSpPr>
          <a:xfrm>
            <a:off x="0" y="1580508"/>
            <a:ext cx="12192000" cy="331343"/>
            <a:chOff x="0" y="1580508"/>
            <a:chExt cx="12192000" cy="331343"/>
          </a:xfrm>
        </p:grpSpPr>
        <p:sp>
          <p:nvSpPr>
            <p:cNvPr id="9" name="Прямокутник 8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3" name="Прямокутник 12"/>
          <p:cNvSpPr/>
          <p:nvPr/>
        </p:nvSpPr>
        <p:spPr>
          <a:xfrm>
            <a:off x="2774022" y="2274838"/>
            <a:ext cx="83117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Для 21% пациентов были заменены схемы АРТ без согласия самих пациентов</a:t>
            </a:r>
          </a:p>
          <a:p>
            <a:endParaRPr lang="ru-RU" sz="24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При этом пациенты не понимали причин и пользы изменения схемы АРТ и каким образом это повлияет на их здоровье и самочувствие</a:t>
            </a:r>
            <a:endParaRPr lang="uk-UA" sz="2000" dirty="0">
              <a:cs typeface="Arial" panose="020B0604020202020204" pitchFamily="34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989762" y="2369905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1988050" y="3469241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99362" y="5435029"/>
            <a:ext cx="9592638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7" name="Групувати 16"/>
          <p:cNvGrpSpPr/>
          <p:nvPr/>
        </p:nvGrpSpPr>
        <p:grpSpPr>
          <a:xfrm>
            <a:off x="0" y="4856252"/>
            <a:ext cx="12192000" cy="331343"/>
            <a:chOff x="0" y="1580508"/>
            <a:chExt cx="12192000" cy="331343"/>
          </a:xfrm>
        </p:grpSpPr>
        <p:sp>
          <p:nvSpPr>
            <p:cNvPr id="18" name="Прямокутник 17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" name="Прямокутник 18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0" name="Прямокутник 19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21" name="Прямокутник 20"/>
          <p:cNvSpPr/>
          <p:nvPr/>
        </p:nvSpPr>
        <p:spPr>
          <a:xfrm>
            <a:off x="2782584" y="477577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ВЫВОДЫ: 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2763748" y="5418005"/>
            <a:ext cx="942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В результате смена схем лечения привела к ухудшению самочувствия ВИЧ-позитивных пациентов (более 30% респ.)</a:t>
            </a:r>
          </a:p>
        </p:txBody>
      </p:sp>
    </p:spTree>
    <p:extLst>
      <p:ext uri="{BB962C8B-B14F-4D97-AF65-F5344CB8AC3E}">
        <p14:creationId xmlns:p14="http://schemas.microsoft.com/office/powerpoint/2010/main" val="345986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601183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КЛЮЧЕВЫЕ ДАННЫЕ И ВЫВОДЫ (5)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01" y="2336478"/>
            <a:ext cx="10681699" cy="2185044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2280863" y="1510301"/>
            <a:ext cx="9688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НЕГОТОВНОСТЬ ПАЦИЕНТОВ К ДЕЦЕНТРАЛИЗАЦИИ ПОМОЩИ</a:t>
            </a:r>
          </a:p>
        </p:txBody>
      </p:sp>
      <p:grpSp>
        <p:nvGrpSpPr>
          <p:cNvPr id="9" name="Групувати 8"/>
          <p:cNvGrpSpPr/>
          <p:nvPr/>
        </p:nvGrpSpPr>
        <p:grpSpPr>
          <a:xfrm>
            <a:off x="0" y="1580508"/>
            <a:ext cx="12192000" cy="300521"/>
            <a:chOff x="0" y="1580508"/>
            <a:chExt cx="12192000" cy="300521"/>
          </a:xfrm>
        </p:grpSpPr>
        <p:sp>
          <p:nvSpPr>
            <p:cNvPr id="10" name="Прямокутник 9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11902611" y="1591640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4" name="Прямокутник 13"/>
          <p:cNvSpPr/>
          <p:nvPr/>
        </p:nvSpPr>
        <p:spPr>
          <a:xfrm>
            <a:off x="2599362" y="5435029"/>
            <a:ext cx="9592638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5" name="Групувати 14"/>
          <p:cNvGrpSpPr/>
          <p:nvPr/>
        </p:nvGrpSpPr>
        <p:grpSpPr>
          <a:xfrm>
            <a:off x="0" y="4856252"/>
            <a:ext cx="12192000" cy="331343"/>
            <a:chOff x="0" y="1580508"/>
            <a:chExt cx="12192000" cy="331343"/>
          </a:xfrm>
        </p:grpSpPr>
        <p:sp>
          <p:nvSpPr>
            <p:cNvPr id="16" name="Прямокутник 15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" name="Прямокутник 16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9" name="Прямокутник 18"/>
          <p:cNvSpPr/>
          <p:nvPr/>
        </p:nvSpPr>
        <p:spPr>
          <a:xfrm>
            <a:off x="2782584" y="477577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ВЫВОДЫ: </a:t>
            </a:r>
          </a:p>
        </p:txBody>
      </p:sp>
      <p:sp>
        <p:nvSpPr>
          <p:cNvPr id="20" name="Прямокутник 19"/>
          <p:cNvSpPr/>
          <p:nvPr/>
        </p:nvSpPr>
        <p:spPr>
          <a:xfrm>
            <a:off x="2763748" y="5418005"/>
            <a:ext cx="942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Предпочитают лечиться в специализированных медицинских</a:t>
            </a:r>
          </a:p>
          <a:p>
            <a:r>
              <a:rPr lang="ru-RU" sz="2400" dirty="0" smtClean="0">
                <a:cs typeface="Arial" panose="020B0604020202020204" pitchFamily="34" charset="0"/>
              </a:rPr>
              <a:t>учреждениях (причины: меньше стигмы, больше доверия)</a:t>
            </a:r>
          </a:p>
        </p:txBody>
      </p:sp>
    </p:spTree>
    <p:extLst>
      <p:ext uri="{BB962C8B-B14F-4D97-AF65-F5344CB8AC3E}">
        <p14:creationId xmlns:p14="http://schemas.microsoft.com/office/powerpoint/2010/main" val="1416781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359425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ДАЛЬНЕЙШИЕ ШАГИ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увати 6"/>
          <p:cNvGrpSpPr/>
          <p:nvPr/>
        </p:nvGrpSpPr>
        <p:grpSpPr>
          <a:xfrm>
            <a:off x="0" y="1806540"/>
            <a:ext cx="12192000" cy="300522"/>
            <a:chOff x="0" y="1580508"/>
            <a:chExt cx="12192000" cy="300521"/>
          </a:xfrm>
        </p:grpSpPr>
        <p:sp>
          <p:nvSpPr>
            <p:cNvPr id="8" name="Прямокутник 7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11902611" y="1591640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1" name="Прямокутник 10"/>
          <p:cNvSpPr/>
          <p:nvPr/>
        </p:nvSpPr>
        <p:spPr>
          <a:xfrm>
            <a:off x="2568539" y="1729582"/>
            <a:ext cx="85275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Проведение подобной оценки в других странах региона ВЕЦА</a:t>
            </a:r>
          </a:p>
          <a:p>
            <a:endParaRPr lang="ru-RU" sz="24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Анализ результатов</a:t>
            </a:r>
          </a:p>
          <a:p>
            <a:endParaRPr lang="ru-RU" sz="24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Разработка национальных и регионального плана по улучшению качества предоставления медицинских услуг ЛЖВ в странах региона ВЕЦА</a:t>
            </a:r>
          </a:p>
          <a:p>
            <a:endParaRPr lang="ru-RU" sz="24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Обновление адвокационной стратегии пациентских организаций в регионе</a:t>
            </a:r>
          </a:p>
        </p:txBody>
      </p:sp>
      <p:grpSp>
        <p:nvGrpSpPr>
          <p:cNvPr id="12" name="Групувати 11"/>
          <p:cNvGrpSpPr/>
          <p:nvPr/>
        </p:nvGrpSpPr>
        <p:grpSpPr>
          <a:xfrm>
            <a:off x="0" y="2904163"/>
            <a:ext cx="12192000" cy="300522"/>
            <a:chOff x="0" y="1580508"/>
            <a:chExt cx="12192000" cy="300521"/>
          </a:xfrm>
        </p:grpSpPr>
        <p:sp>
          <p:nvSpPr>
            <p:cNvPr id="13" name="Прямокутник 12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11902611" y="1591640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6" name="Групувати 15"/>
          <p:cNvGrpSpPr/>
          <p:nvPr/>
        </p:nvGrpSpPr>
        <p:grpSpPr>
          <a:xfrm>
            <a:off x="0" y="3655032"/>
            <a:ext cx="12192000" cy="300522"/>
            <a:chOff x="0" y="1580508"/>
            <a:chExt cx="12192000" cy="300521"/>
          </a:xfrm>
        </p:grpSpPr>
        <p:sp>
          <p:nvSpPr>
            <p:cNvPr id="17" name="Прямокутник 16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" name="Прямокутник 18"/>
            <p:cNvSpPr/>
            <p:nvPr/>
          </p:nvSpPr>
          <p:spPr>
            <a:xfrm>
              <a:off x="11902611" y="1591640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20" name="Групувати 19"/>
          <p:cNvGrpSpPr/>
          <p:nvPr/>
        </p:nvGrpSpPr>
        <p:grpSpPr>
          <a:xfrm>
            <a:off x="0" y="5123380"/>
            <a:ext cx="12192000" cy="300522"/>
            <a:chOff x="0" y="1580508"/>
            <a:chExt cx="12192000" cy="300521"/>
          </a:xfrm>
        </p:grpSpPr>
        <p:sp>
          <p:nvSpPr>
            <p:cNvPr id="21" name="Прямокутник 20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2" name="Прямокутник 21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3" name="Прямокутник 22"/>
            <p:cNvSpPr/>
            <p:nvPr/>
          </p:nvSpPr>
          <p:spPr>
            <a:xfrm>
              <a:off x="11902611" y="1591640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3125924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706348"/>
            <a:ext cx="12192000" cy="6151652"/>
            <a:chOff x="0" y="706348"/>
            <a:chExt cx="12192000" cy="6151652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706348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8380" y="871635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3178139" y="2319662"/>
              <a:ext cx="583572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rgbClr val="C00000"/>
                  </a:solidFill>
                  <a:cs typeface="Arial" panose="020B0604020202020204" pitchFamily="34" charset="0"/>
                </a:rPr>
                <a:t>БЛАГОДАРИМ </a:t>
              </a:r>
              <a:r>
                <a:rPr lang="ru-RU" sz="3000" dirty="0" smtClean="0">
                  <a:solidFill>
                    <a:srgbClr val="C00000"/>
                  </a:solidFill>
                  <a:cs typeface="Arial" panose="020B0604020202020204" pitchFamily="34" charset="0"/>
                </a:rPr>
                <a:t>ЗА ВНИМАНИЕ</a:t>
              </a:r>
              <a:endParaRPr lang="uk-UA" sz="3000" dirty="0">
                <a:solidFill>
                  <a:srgbClr val="C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4198706" y="3429000"/>
            <a:ext cx="3794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2E3192"/>
                </a:solidFill>
                <a:cs typeface="Arial" panose="020B0604020202020204" pitchFamily="34" charset="0"/>
              </a:rPr>
              <a:t>ecuo.org</a:t>
            </a:r>
            <a:endParaRPr lang="uk-UA" sz="2400" dirty="0" smtClean="0">
              <a:solidFill>
                <a:srgbClr val="2E3192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2E3192"/>
                </a:solidFill>
                <a:cs typeface="Arial" panose="020B0604020202020204" pitchFamily="34" charset="0"/>
              </a:rPr>
              <a:t>mv.ecuo.org</a:t>
            </a:r>
            <a:endParaRPr lang="uk-UA" sz="2400" dirty="0" smtClean="0">
              <a:solidFill>
                <a:srgbClr val="2E3192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2E3192"/>
                </a:solidFill>
                <a:cs typeface="Arial" panose="020B0604020202020204" pitchFamily="34" charset="0"/>
              </a:rPr>
              <a:t>secretariat@ecuo.org</a:t>
            </a:r>
            <a:endParaRPr lang="ru-RU" sz="2400" dirty="0" smtClean="0">
              <a:solidFill>
                <a:srgbClr val="2E3192"/>
              </a:solidFill>
              <a:cs typeface="Arial" panose="020B060402020202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5197011"/>
            <a:ext cx="12192000" cy="731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2E3192"/>
                </a:solidFill>
              </a:rPr>
              <a:t>ОТКРЫТЫ К СОТРУДНИЧЕСТВУ</a:t>
            </a:r>
            <a:endParaRPr lang="uk-UA" sz="2400" dirty="0">
              <a:solidFill>
                <a:srgbClr val="2E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3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6493267"/>
            <a:ext cx="12192000" cy="364733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0" y="0"/>
            <a:ext cx="12192000" cy="1089061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187" y="152444"/>
            <a:ext cx="1695239" cy="720859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693027" y="275104"/>
            <a:ext cx="38850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000" dirty="0" smtClean="0">
                <a:solidFill>
                  <a:schemeClr val="bg1"/>
                </a:solidFill>
                <a:cs typeface="Arial" panose="020B0604020202020204" pitchFamily="34" charset="0"/>
              </a:rPr>
              <a:t>ЦЕЛИ ИССЛЕДОВАНИЯ</a:t>
            </a:r>
            <a:endParaRPr lang="uk-UA" sz="3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0" y="2547991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0" y="4426450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1993188" y="2547993"/>
            <a:ext cx="308224" cy="308224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1981200" y="4426449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2770597" y="2413337"/>
            <a:ext cx="78426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solidFill>
                  <a:srgbClr val="2E3192"/>
                </a:solidFill>
                <a:cs typeface="Arial" panose="020B0604020202020204" pitchFamily="34" charset="0"/>
              </a:rPr>
              <a:t>ОБНОВЛЕНИЕ</a:t>
            </a:r>
            <a:r>
              <a:rPr lang="uk-UA" sz="2500" dirty="0" smtClean="0">
                <a:cs typeface="Arial" panose="020B0604020202020204" pitchFamily="34" charset="0"/>
              </a:rPr>
              <a:t> АДВОКАЦИОННОЙ СТРАТЕГИИ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В РАБОТЕ ПАЦИЕНТСКИХ ОРГАНИЗАЦИЙ</a:t>
            </a:r>
            <a:endParaRPr lang="uk-UA" sz="2500" dirty="0">
              <a:cs typeface="Arial" panose="020B0604020202020204" pitchFamily="34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2760323" y="4297637"/>
            <a:ext cx="77809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solidFill>
                  <a:srgbClr val="2E3192"/>
                </a:solidFill>
                <a:cs typeface="Arial" panose="020B0604020202020204" pitchFamily="34" charset="0"/>
              </a:rPr>
              <a:t>УЛУЧШЕНИЕ</a:t>
            </a:r>
            <a:r>
              <a:rPr lang="uk-UA" sz="2500" dirty="0" smtClean="0">
                <a:cs typeface="Arial" panose="020B0604020202020204" pitchFamily="34" charset="0"/>
              </a:rPr>
              <a:t> ВИЧ-СЕРВИСА В ЦЕЛОМ И УСЛУГ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НПО, ЗАНЯТЫХ В ЭТОЙ СФЕРЕ</a:t>
            </a:r>
            <a:endParaRPr lang="uk-UA" sz="25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7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6493267"/>
            <a:ext cx="12192000" cy="364733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24" name="Групувати 2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Прямокутник 4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Прямокутник 5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8" name="Прямокутник 7"/>
            <p:cNvSpPr/>
            <p:nvPr/>
          </p:nvSpPr>
          <p:spPr>
            <a:xfrm>
              <a:off x="693027" y="275104"/>
              <a:ext cx="428386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ЗАДАЧИ ИССЛЕДОВАНИЯ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9" name="Прямокутник 8"/>
          <p:cNvSpPr/>
          <p:nvPr/>
        </p:nvSpPr>
        <p:spPr>
          <a:xfrm>
            <a:off x="0" y="1611331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кутник 9"/>
          <p:cNvSpPr/>
          <p:nvPr/>
        </p:nvSpPr>
        <p:spPr>
          <a:xfrm>
            <a:off x="1981200" y="1611330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0" y="3097658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1981200" y="3097657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0" y="4270626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1981200" y="4270625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0" y="5030913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1981200" y="5030912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2804845" y="1510301"/>
            <a:ext cx="843508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>
                <a:cs typeface="Arial" panose="020B0604020202020204" pitchFamily="34" charset="0"/>
              </a:rPr>
              <a:t>Определение барьеров в получении ЛЖВ медицинских услуг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		 В специализированных ЛПУ 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		 В ЛПУ общей практики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Определение барьеров в получении ЛЖВ немедицинских услуг (социальное и психологическое сопровождение ВИЧ-сервисными НПО)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Оценка соблюдения ключевых прав пациентов в различных ЛПУ</a:t>
            </a:r>
          </a:p>
          <a:p>
            <a:r>
              <a:rPr lang="uk-UA" sz="2500" dirty="0" smtClean="0">
                <a:cs typeface="Arial" panose="020B0604020202020204" pitchFamily="34" charset="0"/>
              </a:rPr>
              <a:t>Оценка удовлетворенности ЛЖВ медицинской и немедицинской помощью</a:t>
            </a:r>
            <a:endParaRPr lang="uk-UA" sz="2500" dirty="0">
              <a:cs typeface="Arial" panose="020B0604020202020204" pitchFamily="34" charset="0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2876764" y="2434976"/>
            <a:ext cx="184934" cy="184934"/>
          </a:xfrm>
          <a:prstGeom prst="rect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2885326" y="2782585"/>
            <a:ext cx="184934" cy="184934"/>
          </a:xfrm>
          <a:prstGeom prst="rect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11902611" y="1653284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11902611" y="3139611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11902611" y="4312579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1902611" y="5072866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441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6493267"/>
            <a:ext cx="12192000" cy="364733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9" name="Групувати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grpSp>
          <p:nvGrpSpPr>
            <p:cNvPr id="8" name="Групувати 7"/>
            <p:cNvGrpSpPr/>
            <p:nvPr/>
          </p:nvGrpSpPr>
          <p:grpSpPr>
            <a:xfrm>
              <a:off x="0" y="0"/>
              <a:ext cx="12192000" cy="1089061"/>
              <a:chOff x="0" y="0"/>
              <a:chExt cx="12192000" cy="1089061"/>
            </a:xfrm>
          </p:grpSpPr>
          <p:sp>
            <p:nvSpPr>
              <p:cNvPr id="4" name="Прямокутник 3"/>
              <p:cNvSpPr/>
              <p:nvPr/>
            </p:nvSpPr>
            <p:spPr>
              <a:xfrm>
                <a:off x="0" y="0"/>
                <a:ext cx="12192000" cy="1089061"/>
              </a:xfrm>
              <a:prstGeom prst="rect">
                <a:avLst/>
              </a:prstGeom>
              <a:solidFill>
                <a:srgbClr val="2E319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63187" y="152444"/>
                <a:ext cx="1695239" cy="720859"/>
              </a:xfrm>
              <a:prstGeom prst="rect">
                <a:avLst/>
              </a:prstGeom>
            </p:spPr>
          </p:pic>
        </p:grp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3" y="1524302"/>
            <a:ext cx="1366998" cy="9007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5667" y="1428107"/>
            <a:ext cx="87844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cs typeface="Arial" panose="020B0604020202020204" pitchFamily="34" charset="0"/>
              </a:rPr>
              <a:t>Данное исследование было проведено по инициативе Международной благотворительной организации «Восточноевропейское и Центральноазиатское Объединение людей, живущих с ВИЧ» (ВЦО ЛЖВ) силами 16 украинских ВИЧ-сервисных НПО, входящих в Консорциум ключевых сообществ, в рамках проекта «Укрепление влияния региональных сообществ ЛЖВ для улучшения доступа к своевременному, комплексному, качественному АРВ-лечению в регионе Восточной Европы и Центральной Азии», который реализует ВЦО ЛЖВ при финансовой поддержке Фонда Роберта Карра в поддержку сетевых объединений граждан (RCNF)</a:t>
            </a:r>
            <a:endParaRPr lang="uk-UA" sz="25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1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увати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Прямокутник 9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13" name="Прямокутник 12"/>
            <p:cNvSpPr/>
            <p:nvPr/>
          </p:nvSpPr>
          <p:spPr>
            <a:xfrm>
              <a:off x="693027" y="275104"/>
              <a:ext cx="418672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АВТОРСКИЙ КОЛЛЕКТИВ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4" name="Прямокутник 13"/>
          <p:cNvSpPr/>
          <p:nvPr/>
        </p:nvSpPr>
        <p:spPr>
          <a:xfrm>
            <a:off x="0" y="1580509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1981200" y="1580508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0" y="3377630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1981200" y="3377629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2804845" y="1510301"/>
            <a:ext cx="831179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АНАЛИТИКА И ОБРАБОТКА ДАННЫХ:</a:t>
            </a:r>
          </a:p>
          <a:p>
            <a:endParaRPr lang="ru-RU" sz="800" dirty="0" smtClean="0">
              <a:cs typeface="Arial" panose="020B0604020202020204" pitchFamily="34" charset="0"/>
            </a:endParaRPr>
          </a:p>
          <a:p>
            <a:r>
              <a:rPr lang="ru-RU" sz="2000" dirty="0" smtClean="0">
                <a:cs typeface="Arial" panose="020B0604020202020204" pitchFamily="34" charset="0"/>
              </a:rPr>
              <a:t>Демченко И.Л., канд. экон. наук, АЦ «Социоконсалтинг» </a:t>
            </a:r>
          </a:p>
          <a:p>
            <a:r>
              <a:rPr lang="ru-RU" sz="2000" dirty="0" smtClean="0">
                <a:cs typeface="Arial" panose="020B0604020202020204" pitchFamily="34" charset="0"/>
              </a:rPr>
              <a:t>Гольцас Лариса, АЦ «Социоконсалтинг»</a:t>
            </a:r>
          </a:p>
          <a:p>
            <a:r>
              <a:rPr lang="ru-RU" sz="2000" dirty="0" smtClean="0">
                <a:cs typeface="Arial" panose="020B0604020202020204" pitchFamily="34" charset="0"/>
              </a:rPr>
              <a:t>Новоселова Ольга, АЦ «Социоконсалтинг»</a:t>
            </a:r>
          </a:p>
          <a:p>
            <a:endParaRPr lang="ru-RU" sz="25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ЭКСПЕРТНАЯ И ТЕХНИЧЕСКАЯ ПОМОЩЬ:</a:t>
            </a:r>
          </a:p>
          <a:p>
            <a:endParaRPr lang="ru-RU" sz="800" dirty="0" smtClean="0">
              <a:cs typeface="Arial" panose="020B0604020202020204" pitchFamily="34" charset="0"/>
            </a:endParaRPr>
          </a:p>
          <a:p>
            <a:r>
              <a:rPr lang="ru-RU" sz="2000" dirty="0" smtClean="0">
                <a:cs typeface="Arial" panose="020B0604020202020204" pitchFamily="34" charset="0"/>
              </a:rPr>
              <a:t>Жовтяк В.О., МБО «ВЦО ЛЖВ»</a:t>
            </a:r>
          </a:p>
          <a:p>
            <a:r>
              <a:rPr lang="ru-RU" sz="2000" dirty="0" smtClean="0">
                <a:cs typeface="Arial" panose="020B0604020202020204" pitchFamily="34" charset="0"/>
              </a:rPr>
              <a:t>Агафонов Андрей, МБО «ВЦО ЛЖВ»</a:t>
            </a:r>
          </a:p>
          <a:p>
            <a:r>
              <a:rPr lang="ru-RU" sz="2000" dirty="0" smtClean="0">
                <a:cs typeface="Arial" panose="020B0604020202020204" pitchFamily="34" charset="0"/>
              </a:rPr>
              <a:t>Дымарецкий Олег, БФ «Меридиан»</a:t>
            </a:r>
          </a:p>
          <a:p>
            <a:endParaRPr lang="ru-RU" sz="2500" dirty="0" smtClean="0">
              <a:cs typeface="Arial" panose="020B0604020202020204" pitchFamily="34" charset="0"/>
            </a:endParaRPr>
          </a:p>
          <a:p>
            <a:r>
              <a:rPr lang="ru-RU" sz="2400" dirty="0" smtClean="0">
                <a:cs typeface="Arial" panose="020B0604020202020204" pitchFamily="34" charset="0"/>
              </a:rPr>
              <a:t>СБОР ДАННЫХ:</a:t>
            </a:r>
          </a:p>
          <a:p>
            <a:endParaRPr lang="ru-RU" sz="800" dirty="0" smtClean="0">
              <a:cs typeface="Arial" panose="020B0604020202020204" pitchFamily="34" charset="0"/>
            </a:endParaRPr>
          </a:p>
          <a:p>
            <a:r>
              <a:rPr lang="ru-RU" sz="2000" dirty="0" smtClean="0">
                <a:cs typeface="Arial" panose="020B0604020202020204" pitchFamily="34" charset="0"/>
              </a:rPr>
              <a:t>Сотрудники и волонтёры</a:t>
            </a:r>
          </a:p>
          <a:p>
            <a:r>
              <a:rPr lang="ru-RU" sz="2000" dirty="0" smtClean="0">
                <a:cs typeface="Arial" panose="020B0604020202020204" pitchFamily="34" charset="0"/>
              </a:rPr>
              <a:t>Консорциума ключевых </a:t>
            </a:r>
            <a:r>
              <a:rPr lang="ru-RU" sz="2000" dirty="0">
                <a:cs typeface="Arial" panose="020B0604020202020204" pitchFamily="34" charset="0"/>
              </a:rPr>
              <a:t>сообществ Украины</a:t>
            </a:r>
            <a:endParaRPr lang="uk-UA" sz="2000" dirty="0">
              <a:cs typeface="Arial" panose="020B0604020202020204" pitchFamily="34" charset="0"/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11902611" y="1622462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11902611" y="3377630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0" y="5153347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1981200" y="5153346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1902611" y="5153347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056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4934621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УЧАСТНИКИ ИССЛЕДОВАНИЯ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0" y="1580509"/>
            <a:ext cx="1993187" cy="29795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1981200" y="1580508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кутник 8"/>
          <p:cNvSpPr/>
          <p:nvPr/>
        </p:nvSpPr>
        <p:spPr>
          <a:xfrm>
            <a:off x="2804845" y="1510301"/>
            <a:ext cx="83117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Участники исследования – люди, живущие с ВИЧ в Украине, в возрасте 18 лет и старше, которые знают о своем ВИЧ-статусе не менее 1 года</a:t>
            </a:r>
          </a:p>
          <a:p>
            <a:r>
              <a:rPr lang="ru-RU" sz="2400" dirty="0" smtClean="0">
                <a:cs typeface="Arial" panose="020B0604020202020204" pitchFamily="34" charset="0"/>
              </a:rPr>
              <a:t>Опрошено 449 респондентов</a:t>
            </a:r>
          </a:p>
          <a:p>
            <a:r>
              <a:rPr lang="ru-RU" sz="2400" dirty="0" smtClean="0">
                <a:cs typeface="Arial" panose="020B0604020202020204" pitchFamily="34" charset="0"/>
              </a:rPr>
              <a:t>9 регионов Украины</a:t>
            </a:r>
            <a:endParaRPr lang="uk-UA" sz="2000" dirty="0">
              <a:cs typeface="Arial" panose="020B060402020202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1902611" y="1622462"/>
            <a:ext cx="289389" cy="289389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815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>
            <a:off x="2599362" y="5435029"/>
            <a:ext cx="9592638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3" name="Групувати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7" name="Прямокутник 6"/>
            <p:cNvSpPr/>
            <p:nvPr/>
          </p:nvSpPr>
          <p:spPr>
            <a:xfrm>
              <a:off x="693027" y="275104"/>
              <a:ext cx="601183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КЛЮЧЕВЫЕ ДАННЫЕ И ВЫВОДЫ (1)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0" y="2219218"/>
            <a:ext cx="11413800" cy="2221116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2804845" y="151030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ФОРМИРОВАНИЕ ПРИВЕРЖЕННОСТИ</a:t>
            </a:r>
          </a:p>
        </p:txBody>
      </p:sp>
      <p:grpSp>
        <p:nvGrpSpPr>
          <p:cNvPr id="14" name="Групувати 13"/>
          <p:cNvGrpSpPr/>
          <p:nvPr/>
        </p:nvGrpSpPr>
        <p:grpSpPr>
          <a:xfrm>
            <a:off x="0" y="1580508"/>
            <a:ext cx="12192000" cy="331343"/>
            <a:chOff x="0" y="1580508"/>
            <a:chExt cx="12192000" cy="331343"/>
          </a:xfrm>
        </p:grpSpPr>
        <p:sp>
          <p:nvSpPr>
            <p:cNvPr id="10" name="Прямокутник 9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5" name="Групувати 14"/>
          <p:cNvGrpSpPr/>
          <p:nvPr/>
        </p:nvGrpSpPr>
        <p:grpSpPr>
          <a:xfrm>
            <a:off x="0" y="4856252"/>
            <a:ext cx="12192000" cy="331343"/>
            <a:chOff x="0" y="1580508"/>
            <a:chExt cx="12192000" cy="331343"/>
          </a:xfrm>
        </p:grpSpPr>
        <p:sp>
          <p:nvSpPr>
            <p:cNvPr id="16" name="Прямокутник 15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" name="Прямокутник 16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9" name="Прямокутник 18"/>
          <p:cNvSpPr/>
          <p:nvPr/>
        </p:nvSpPr>
        <p:spPr>
          <a:xfrm>
            <a:off x="2782584" y="477577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ВЫВОДЫ: 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2791146" y="5418005"/>
            <a:ext cx="8613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Недостаточная эффективность работы по формированию приверженности, проводимой как НПО, так и ЛПУ</a:t>
            </a:r>
          </a:p>
        </p:txBody>
      </p:sp>
    </p:spTree>
    <p:extLst>
      <p:ext uri="{BB962C8B-B14F-4D97-AF65-F5344CB8AC3E}">
        <p14:creationId xmlns:p14="http://schemas.microsoft.com/office/powerpoint/2010/main" val="195461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601183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КЛЮЧЕВЫЕ ДАННЫЕ И ВЫВОДЫ (2)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1" y="5404207"/>
            <a:ext cx="1684962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2804845" y="151030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ПОДДЕРЖКА ПРИВЕРЖЕННОСТИ</a:t>
            </a:r>
          </a:p>
        </p:txBody>
      </p:sp>
      <p:grpSp>
        <p:nvGrpSpPr>
          <p:cNvPr id="9" name="Групувати 8"/>
          <p:cNvGrpSpPr/>
          <p:nvPr/>
        </p:nvGrpSpPr>
        <p:grpSpPr>
          <a:xfrm>
            <a:off x="0" y="1580508"/>
            <a:ext cx="12192000" cy="331343"/>
            <a:chOff x="0" y="1580508"/>
            <a:chExt cx="12192000" cy="331343"/>
          </a:xfrm>
        </p:grpSpPr>
        <p:sp>
          <p:nvSpPr>
            <p:cNvPr id="10" name="Прямокутник 9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3" name="Групувати 12"/>
          <p:cNvGrpSpPr/>
          <p:nvPr/>
        </p:nvGrpSpPr>
        <p:grpSpPr>
          <a:xfrm>
            <a:off x="0" y="4856252"/>
            <a:ext cx="12192000" cy="331343"/>
            <a:chOff x="0" y="1580508"/>
            <a:chExt cx="12192000" cy="331343"/>
          </a:xfrm>
        </p:grpSpPr>
        <p:sp>
          <p:nvSpPr>
            <p:cNvPr id="14" name="Прямокутник 13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" name="Прямокутник 15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7" name="Прямокутник 16"/>
          <p:cNvSpPr/>
          <p:nvPr/>
        </p:nvSpPr>
        <p:spPr>
          <a:xfrm>
            <a:off x="2782584" y="477577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НАИБОЛЕЕ ЧАСТЫЕ ПРИЧИНЫ ПРОПУСКОВ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253429" y="5602939"/>
            <a:ext cx="1164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Arial" panose="020B0604020202020204" pitchFamily="34" charset="0"/>
              </a:rPr>
              <a:t>«Забыл»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28" y="2116476"/>
            <a:ext cx="11010472" cy="2511141"/>
          </a:xfrm>
          <a:prstGeom prst="rect">
            <a:avLst/>
          </a:prstGeom>
        </p:spPr>
      </p:pic>
      <p:sp>
        <p:nvSpPr>
          <p:cNvPr id="20" name="Прямокутник 19"/>
          <p:cNvSpPr/>
          <p:nvPr/>
        </p:nvSpPr>
        <p:spPr>
          <a:xfrm>
            <a:off x="1808252" y="5402494"/>
            <a:ext cx="4941869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6892247" y="5402496"/>
            <a:ext cx="2590800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9626885" y="5400783"/>
            <a:ext cx="2565115" cy="842481"/>
          </a:xfrm>
          <a:prstGeom prst="rect">
            <a:avLst/>
          </a:prstGeom>
          <a:solidFill>
            <a:srgbClr val="C6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1972638" y="5383657"/>
            <a:ext cx="465419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cs typeface="Arial" panose="020B0604020202020204" pitchFamily="34" charset="0"/>
              </a:rPr>
              <a:t>Личное решение, не согласованное с врачом, вследствие плохого самочувствия (связанного,  по мнению пациента, с АРТ)</a:t>
            </a:r>
            <a:endParaRPr lang="uk-UA" sz="1700" dirty="0"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76153" y="5392219"/>
            <a:ext cx="24657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cs typeface="Arial" panose="020B0604020202020204" pitchFamily="34" charset="0"/>
              </a:rPr>
              <a:t>Проблемы в ЛПУ</a:t>
            </a:r>
          </a:p>
          <a:p>
            <a:r>
              <a:rPr lang="ru-RU" sz="1700" dirty="0" smtClean="0">
                <a:cs typeface="Arial" panose="020B0604020202020204" pitchFamily="34" charset="0"/>
              </a:rPr>
              <a:t>(отсутствие необхо- димого препарата</a:t>
            </a:r>
            <a:endParaRPr lang="uk-UA" sz="1700" dirty="0"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37160" y="5380232"/>
            <a:ext cx="25548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cs typeface="Arial" panose="020B0604020202020204" pitchFamily="34" charset="0"/>
              </a:rPr>
              <a:t>Отдаленность, неудоб- ное время получения препаратов и т.д.)</a:t>
            </a:r>
            <a:endParaRPr lang="uk-UA" sz="17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5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 13"/>
          <p:cNvSpPr/>
          <p:nvPr/>
        </p:nvSpPr>
        <p:spPr>
          <a:xfrm>
            <a:off x="3873357" y="3667874"/>
            <a:ext cx="8318643" cy="1849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2" name="Групувати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6493267"/>
              <a:ext cx="12192000" cy="364733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0" y="0"/>
              <a:ext cx="12192000" cy="1089061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187" y="152444"/>
              <a:ext cx="1695239" cy="720859"/>
            </a:xfrm>
            <a:prstGeom prst="rect">
              <a:avLst/>
            </a:prstGeom>
          </p:spPr>
        </p:pic>
        <p:sp>
          <p:nvSpPr>
            <p:cNvPr id="6" name="Прямокутник 5"/>
            <p:cNvSpPr/>
            <p:nvPr/>
          </p:nvSpPr>
          <p:spPr>
            <a:xfrm>
              <a:off x="693027" y="275104"/>
              <a:ext cx="601183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КЛЮЧЕВЫЕ ДАННЫЕ И ВЫВОДЫ (3)</a:t>
              </a:r>
              <a:endParaRPr lang="uk-UA" sz="30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2804845" y="1510301"/>
            <a:ext cx="8311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anose="020B0604020202020204" pitchFamily="34" charset="0"/>
              </a:rPr>
              <a:t>ФОРМИРОВАНИЕ И ПОДДЕРЖКА ПРИВЕРЖЕННОСТИ</a:t>
            </a:r>
          </a:p>
        </p:txBody>
      </p:sp>
      <p:grpSp>
        <p:nvGrpSpPr>
          <p:cNvPr id="8" name="Групувати 7"/>
          <p:cNvGrpSpPr/>
          <p:nvPr/>
        </p:nvGrpSpPr>
        <p:grpSpPr>
          <a:xfrm>
            <a:off x="0" y="1580508"/>
            <a:ext cx="12192000" cy="331343"/>
            <a:chOff x="0" y="1580508"/>
            <a:chExt cx="12192000" cy="331343"/>
          </a:xfrm>
        </p:grpSpPr>
        <p:sp>
          <p:nvSpPr>
            <p:cNvPr id="9" name="Прямокутник 8"/>
            <p:cNvSpPr/>
            <p:nvPr/>
          </p:nvSpPr>
          <p:spPr>
            <a:xfrm>
              <a:off x="0" y="1580509"/>
              <a:ext cx="1993187" cy="297951"/>
            </a:xfrm>
            <a:prstGeom prst="rect">
              <a:avLst/>
            </a:prstGeom>
            <a:solidFill>
              <a:srgbClr val="C6E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1981200" y="1580508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1902611" y="1622462"/>
              <a:ext cx="289389" cy="289389"/>
            </a:xfrm>
            <a:prstGeom prst="rect">
              <a:avLst/>
            </a:prstGeom>
            <a:solidFill>
              <a:srgbClr val="2E31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2" name="Прямокутник 11"/>
          <p:cNvSpPr/>
          <p:nvPr/>
        </p:nvSpPr>
        <p:spPr>
          <a:xfrm>
            <a:off x="2791145" y="2083758"/>
            <a:ext cx="84898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Недостаточная эффективность работы по формированию и поддержке приверженности, проводимой как НПО, так и ЛПУ</a:t>
            </a:r>
            <a:endParaRPr lang="uk-UA" sz="2400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4496657" y="39380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4800" dirty="0" smtClean="0">
                <a:solidFill>
                  <a:srgbClr val="C00000"/>
                </a:solidFill>
                <a:cs typeface="Arial" panose="020B0604020202020204" pitchFamily="34" charset="0"/>
              </a:rPr>
              <a:t>Что делать?</a:t>
            </a:r>
          </a:p>
          <a:p>
            <a:r>
              <a:rPr lang="uk-UA" sz="2400" dirty="0" smtClean="0"/>
              <a:t>Приглашение к дискуссии</a:t>
            </a:r>
            <a:endParaRPr lang="uk-UA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24" y="3668731"/>
            <a:ext cx="1848492" cy="184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20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485</Words>
  <Application>Microsoft Office PowerPoint</Application>
  <PresentationFormat>Широкий екран</PresentationFormat>
  <Paragraphs>79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Bohdan bodzjo</dc:creator>
  <cp:lastModifiedBy>Bohdan bodzjo</cp:lastModifiedBy>
  <cp:revision>10</cp:revision>
  <dcterms:created xsi:type="dcterms:W3CDTF">2017-12-19T08:06:23Z</dcterms:created>
  <dcterms:modified xsi:type="dcterms:W3CDTF">2017-12-19T10:32:28Z</dcterms:modified>
</cp:coreProperties>
</file>